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0D4C-7574-4FD8-A4C0-1415AAAE5FEF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CDCC-C0AC-4550-AC6B-177E8CD866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0D4C-7574-4FD8-A4C0-1415AAAE5FEF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CDCC-C0AC-4550-AC6B-177E8CD866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09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0D4C-7574-4FD8-A4C0-1415AAAE5FEF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CDCC-C0AC-4550-AC6B-177E8CD866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30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0D4C-7574-4FD8-A4C0-1415AAAE5FEF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CDCC-C0AC-4550-AC6B-177E8CD866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78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0D4C-7574-4FD8-A4C0-1415AAAE5FEF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CDCC-C0AC-4550-AC6B-177E8CD866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50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0D4C-7574-4FD8-A4C0-1415AAAE5FEF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CDCC-C0AC-4550-AC6B-177E8CD866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0D4C-7574-4FD8-A4C0-1415AAAE5FEF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CDCC-C0AC-4550-AC6B-177E8CD866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52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0D4C-7574-4FD8-A4C0-1415AAAE5FEF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CDCC-C0AC-4550-AC6B-177E8CD866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02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0D4C-7574-4FD8-A4C0-1415AAAE5FEF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CDCC-C0AC-4550-AC6B-177E8CD866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97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0D4C-7574-4FD8-A4C0-1415AAAE5FEF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CDCC-C0AC-4550-AC6B-177E8CD866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56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0D4C-7574-4FD8-A4C0-1415AAAE5FEF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CDCC-C0AC-4550-AC6B-177E8CD866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73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0D4C-7574-4FD8-A4C0-1415AAAE5FEF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FCDCC-C0AC-4550-AC6B-177E8CD866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26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Economie hoofdstuk 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26-03-14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93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Opgaven 16, 19 en 21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Hoe? Zelfstandig</a:t>
            </a:r>
          </a:p>
          <a:p>
            <a:r>
              <a:rPr lang="nl-NL" dirty="0" smtClean="0"/>
              <a:t>Hulp? Buurman/buurvrouw! Daarna leraar!</a:t>
            </a:r>
          </a:p>
          <a:p>
            <a:r>
              <a:rPr lang="nl-NL" dirty="0" smtClean="0"/>
              <a:t>Klaar? Herhalingsstof!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7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wij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Btw berekenen en bepalen consumentenprijs</a:t>
            </a:r>
          </a:p>
          <a:p>
            <a:r>
              <a:rPr lang="nl-NL" dirty="0" smtClean="0"/>
              <a:t>Schema nettowinst </a:t>
            </a:r>
          </a:p>
          <a:p>
            <a:r>
              <a:rPr lang="nl-NL" dirty="0" smtClean="0"/>
              <a:t>Afschrijving per jaar </a:t>
            </a:r>
            <a:r>
              <a:rPr lang="nl-NL" dirty="0" smtClean="0"/>
              <a:t>berekenen</a:t>
            </a:r>
          </a:p>
          <a:p>
            <a:r>
              <a:rPr lang="nl-NL" smtClean="0"/>
              <a:t>Opdrachten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8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Btw berekenen en bepalen consumentenprijs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btw?</a:t>
            </a:r>
          </a:p>
          <a:p>
            <a:r>
              <a:rPr lang="nl-NL" dirty="0" smtClean="0"/>
              <a:t>Wat is de consumentenprijs?</a:t>
            </a:r>
          </a:p>
          <a:p>
            <a:r>
              <a:rPr lang="nl-NL" dirty="0" smtClean="0"/>
              <a:t>Belasting toegevoegde waarde</a:t>
            </a:r>
          </a:p>
          <a:p>
            <a:r>
              <a:rPr lang="nl-NL" dirty="0" smtClean="0"/>
              <a:t>Verkoopprijs inclusief btw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05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Oefenen belasting toegevoegde waarde</a:t>
            </a:r>
            <a:br>
              <a:rPr lang="nl-NL" dirty="0" smtClean="0"/>
            </a:br>
            <a:r>
              <a:rPr lang="nl-NL" sz="1600" dirty="0" smtClean="0"/>
              <a:t>Groene tabel pagina 160</a:t>
            </a:r>
            <a:endParaRPr lang="nl-NL" sz="1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nl-NL" dirty="0" smtClean="0"/>
              <a:t>Een kledingzaak verkoopt spijkerbroeken. De inkoopprijs bedraagt € 25,-. De bedrijfskosten per spijkerbroek bedragen € 15,-. De kledingzaak wil per spijkerbroek ook nog € 5,- winst.</a:t>
            </a:r>
          </a:p>
          <a:p>
            <a:r>
              <a:rPr lang="nl-NL" dirty="0" smtClean="0"/>
              <a:t>Bereken de belasting toegevoegde waarde</a:t>
            </a:r>
          </a:p>
          <a:p>
            <a:r>
              <a:rPr lang="nl-NL" dirty="0" smtClean="0"/>
              <a:t>Bereken de consumentenprijs</a:t>
            </a:r>
          </a:p>
        </p:txBody>
      </p:sp>
    </p:spTree>
    <p:extLst>
      <p:ext uri="{BB962C8B-B14F-4D97-AF65-F5344CB8AC3E}">
        <p14:creationId xmlns:p14="http://schemas.microsoft.com/office/powerpoint/2010/main" val="31632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2" descr="PH100-071_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tical Scroll 2"/>
          <p:cNvSpPr/>
          <p:nvPr/>
        </p:nvSpPr>
        <p:spPr>
          <a:xfrm flipH="1">
            <a:off x="3581400" y="2286000"/>
            <a:ext cx="4953000" cy="3581400"/>
          </a:xfrm>
          <a:prstGeom prst="verticalScroll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MS Reference Sans Serif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MS Reference Sans Serif" pitchFamily="34" charset="0"/>
              </a:rPr>
              <a:t>Bouwmarkt</a:t>
            </a:r>
            <a:r>
              <a:rPr lang="en-US" b="1" dirty="0">
                <a:latin typeface="MS Reference Sans Serif" pitchFamily="34" charset="0"/>
              </a:rPr>
              <a:t> </a:t>
            </a:r>
            <a:r>
              <a:rPr lang="en-US" b="1" dirty="0" err="1">
                <a:latin typeface="MS Reference Sans Serif" pitchFamily="34" charset="0"/>
              </a:rPr>
              <a:t>Nirulas</a:t>
            </a:r>
            <a:endParaRPr lang="en-US" b="1" dirty="0">
              <a:latin typeface="MS Reference Sans Serif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S Reference Sans Serif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MS Reference Sans Serif" pitchFamily="34" charset="0"/>
              </a:rPr>
              <a:t>1x Schroeven	€ 1,42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MS Reference Sans Serif" pitchFamily="34" charset="0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MS Reference Sans Serif" pitchFamily="34" charset="0"/>
              </a:rPr>
              <a:t>BTW à 21%: 	€ 0,30	+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MS Reference Sans Serif" pitchFamily="34" charset="0"/>
              </a:rPr>
              <a:t>------------------------------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MS Reference Sans Serif" pitchFamily="34" charset="0"/>
              </a:rPr>
              <a:t>Totaal te betalen: 	€ 1,72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S Reference Sans Serif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S Reference Sans Serif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S Reference Sans Serif" pitchFamily="34" charset="0"/>
            </a:endParaRPr>
          </a:p>
        </p:txBody>
      </p:sp>
      <p:sp>
        <p:nvSpPr>
          <p:cNvPr id="7" name="Can 5"/>
          <p:cNvSpPr/>
          <p:nvPr/>
        </p:nvSpPr>
        <p:spPr>
          <a:xfrm>
            <a:off x="609600" y="2590800"/>
            <a:ext cx="914400" cy="2971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€ 1,42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(100%)</a:t>
            </a:r>
          </a:p>
        </p:txBody>
      </p:sp>
      <p:sp>
        <p:nvSpPr>
          <p:cNvPr id="8" name="Right Brace 8"/>
          <p:cNvSpPr/>
          <p:nvPr/>
        </p:nvSpPr>
        <p:spPr>
          <a:xfrm>
            <a:off x="1524000" y="2133600"/>
            <a:ext cx="533400" cy="2895600"/>
          </a:xfrm>
          <a:prstGeom prst="righ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9"/>
          <p:cNvSpPr/>
          <p:nvPr/>
        </p:nvSpPr>
        <p:spPr>
          <a:xfrm>
            <a:off x="2209800" y="3276600"/>
            <a:ext cx="1066800" cy="609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€ 1,72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(121%)</a:t>
            </a:r>
          </a:p>
        </p:txBody>
      </p:sp>
      <p:sp>
        <p:nvSpPr>
          <p:cNvPr id="10" name="Rectangular Callout 7"/>
          <p:cNvSpPr/>
          <p:nvPr/>
        </p:nvSpPr>
        <p:spPr>
          <a:xfrm>
            <a:off x="2514600" y="1143000"/>
            <a:ext cx="2895600" cy="609600"/>
          </a:xfrm>
          <a:prstGeom prst="wedgeRectCallout">
            <a:avLst>
              <a:gd name="adj1" fmla="val -83033"/>
              <a:gd name="adj2" fmla="val 13118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(€1,72 /121) x 21 = € 0,30</a:t>
            </a:r>
          </a:p>
        </p:txBody>
      </p:sp>
      <p:sp>
        <p:nvSpPr>
          <p:cNvPr id="6" name="Can 6"/>
          <p:cNvSpPr/>
          <p:nvPr/>
        </p:nvSpPr>
        <p:spPr>
          <a:xfrm>
            <a:off x="609600" y="1600200"/>
            <a:ext cx="914400" cy="121920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€ 0,30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(21%)</a:t>
            </a:r>
          </a:p>
        </p:txBody>
      </p:sp>
    </p:spTree>
    <p:extLst>
      <p:ext uri="{BB962C8B-B14F-4D97-AF65-F5344CB8AC3E}">
        <p14:creationId xmlns:p14="http://schemas.microsoft.com/office/powerpoint/2010/main" val="38801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nu omgekeerd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consumentenprijs van een laptop bedraagt €545,-</a:t>
            </a:r>
          </a:p>
          <a:p>
            <a:r>
              <a:rPr lang="nl-NL" dirty="0" smtClean="0"/>
              <a:t>Bereken de btw en verkoopprijs.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87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13" descr="802505DA_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ded Corner 2"/>
          <p:cNvSpPr/>
          <p:nvPr/>
        </p:nvSpPr>
        <p:spPr>
          <a:xfrm>
            <a:off x="685800" y="2209800"/>
            <a:ext cx="4724400" cy="4267200"/>
          </a:xfrm>
          <a:prstGeom prst="foldedCorner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MS Reference Sans Serif" pitchFamily="34" charset="0"/>
              </a:rPr>
              <a:t>Supermarkt</a:t>
            </a:r>
            <a:r>
              <a:rPr lang="en-US" b="1" dirty="0">
                <a:latin typeface="MS Reference Sans Serif" pitchFamily="34" charset="0"/>
              </a:rPr>
              <a:t> </a:t>
            </a:r>
            <a:r>
              <a:rPr lang="en-US" b="1" dirty="0" err="1">
                <a:latin typeface="MS Reference Sans Serif" pitchFamily="34" charset="0"/>
              </a:rPr>
              <a:t>Greenchoice</a:t>
            </a:r>
            <a:endParaRPr lang="en-US" b="1" dirty="0">
              <a:latin typeface="MS Reference Sans Serif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MS Reference Sans Serif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MS Reference Sans Serif" pitchFamily="34" charset="0"/>
              </a:rPr>
              <a:t>Totale</a:t>
            </a:r>
            <a:r>
              <a:rPr lang="en-US" dirty="0">
                <a:latin typeface="MS Reference Sans Serif" pitchFamily="34" charset="0"/>
              </a:rPr>
              <a:t> </a:t>
            </a:r>
            <a:r>
              <a:rPr lang="en-US" dirty="0" err="1">
                <a:latin typeface="MS Reference Sans Serif" pitchFamily="34" charset="0"/>
              </a:rPr>
              <a:t>omzet</a:t>
            </a:r>
            <a:r>
              <a:rPr lang="en-US" dirty="0">
                <a:latin typeface="MS Reference Sans Serif" pitchFamily="34" charset="0"/>
              </a:rPr>
              <a:t>		€ 250.000,-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S Reference Sans Serif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MS Reference Sans Serif" pitchFamily="34" charset="0"/>
              </a:rPr>
              <a:t> -</a:t>
            </a:r>
            <a:r>
              <a:rPr lang="en-US" dirty="0">
                <a:latin typeface="MS Reference Sans Serif" pitchFamily="34" charset="0"/>
              </a:rPr>
              <a:t> </a:t>
            </a:r>
            <a:r>
              <a:rPr lang="en-US" dirty="0" err="1">
                <a:latin typeface="MS Reference Sans Serif" pitchFamily="34" charset="0"/>
              </a:rPr>
              <a:t>Inkoopwaarde</a:t>
            </a:r>
            <a:r>
              <a:rPr lang="en-US" dirty="0">
                <a:latin typeface="MS Reference Sans Serif" pitchFamily="34" charset="0"/>
              </a:rPr>
              <a:t>	€ 100.000,-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MS Reference Sans Serif" pitchFamily="34" charset="0"/>
              </a:rPr>
              <a:t>……………………………………………………………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S Reference Sans Serif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MS Reference Sans Serif" pitchFamily="34" charset="0"/>
              </a:rPr>
              <a:t>Brutowinst</a:t>
            </a:r>
            <a:r>
              <a:rPr lang="en-US" dirty="0">
                <a:latin typeface="MS Reference Sans Serif" pitchFamily="34" charset="0"/>
              </a:rPr>
              <a:t>		€ 150.000,-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S Reference Sans Serif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MS Reference Sans Serif" pitchFamily="34" charset="0"/>
              </a:rPr>
              <a:t> - </a:t>
            </a:r>
            <a:r>
              <a:rPr lang="en-US" dirty="0" err="1">
                <a:latin typeface="MS Reference Sans Serif" pitchFamily="34" charset="0"/>
              </a:rPr>
              <a:t>Bedrijfskosten</a:t>
            </a:r>
            <a:r>
              <a:rPr lang="en-US" dirty="0">
                <a:latin typeface="MS Reference Sans Serif" pitchFamily="34" charset="0"/>
              </a:rPr>
              <a:t>	€ 125.000,-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MS Reference Sans Serif" pitchFamily="34" charset="0"/>
              </a:rPr>
              <a:t>……………………………………………………………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MS Reference Sans Serif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MS Reference Sans Serif" pitchFamily="34" charset="0"/>
              </a:rPr>
              <a:t>Nettowinst</a:t>
            </a:r>
            <a:r>
              <a:rPr lang="en-US" dirty="0">
                <a:latin typeface="MS Reference Sans Serif" pitchFamily="34" charset="0"/>
              </a:rPr>
              <a:t>		€ 25.000,-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S Reference Sans Serif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MS Reference Sans Serif" pitchFamily="34" charset="0"/>
              </a:rPr>
              <a:t>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S Reference Sans Serif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S Reference Sans Serif" pitchFamily="34" charset="0"/>
            </a:endParaRPr>
          </a:p>
        </p:txBody>
      </p:sp>
      <p:sp>
        <p:nvSpPr>
          <p:cNvPr id="6" name="Can 4"/>
          <p:cNvSpPr/>
          <p:nvPr/>
        </p:nvSpPr>
        <p:spPr>
          <a:xfrm>
            <a:off x="6629400" y="3810000"/>
            <a:ext cx="838200" cy="236220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Inkoopwaarde</a:t>
            </a:r>
            <a:endParaRPr lang="en-US" b="1" dirty="0"/>
          </a:p>
        </p:txBody>
      </p:sp>
      <p:sp>
        <p:nvSpPr>
          <p:cNvPr id="7" name="Can 6"/>
          <p:cNvSpPr/>
          <p:nvPr/>
        </p:nvSpPr>
        <p:spPr>
          <a:xfrm>
            <a:off x="6629400" y="1905000"/>
            <a:ext cx="838200" cy="2133600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Bedrijfskosten</a:t>
            </a:r>
            <a:endParaRPr lang="en-US" b="1" dirty="0"/>
          </a:p>
        </p:txBody>
      </p:sp>
      <p:sp>
        <p:nvSpPr>
          <p:cNvPr id="8" name="Can 7"/>
          <p:cNvSpPr/>
          <p:nvPr/>
        </p:nvSpPr>
        <p:spPr>
          <a:xfrm>
            <a:off x="6629400" y="914400"/>
            <a:ext cx="838200" cy="1219200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Netto</a:t>
            </a:r>
            <a:endParaRPr lang="en-US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wisnt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38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Afschrijving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Afschrijving=waardevermindering van een kapitaalgoed.</a:t>
            </a:r>
            <a:endParaRPr lang="nl-NL" dirty="0"/>
          </a:p>
          <a:p>
            <a:r>
              <a:rPr lang="nl-NL" dirty="0" smtClean="0"/>
              <a:t>Bedrag reserveren</a:t>
            </a:r>
          </a:p>
          <a:p>
            <a:pPr>
              <a:buFont typeface="Arial" charset="0"/>
              <a:buNone/>
              <a:defRPr/>
            </a:pPr>
            <a:r>
              <a:rPr lang="nl-NL" dirty="0"/>
              <a:t>Berekenen met </a:t>
            </a:r>
            <a:r>
              <a:rPr lang="nl-NL" dirty="0" smtClean="0"/>
              <a:t>de </a:t>
            </a:r>
            <a:r>
              <a:rPr lang="nl-NL" dirty="0"/>
              <a:t>formule</a:t>
            </a:r>
            <a:r>
              <a:rPr lang="nl-NL" dirty="0" smtClean="0"/>
              <a:t>:</a:t>
            </a:r>
            <a:endParaRPr lang="nl-NL" dirty="0"/>
          </a:p>
          <a:p>
            <a:pPr>
              <a:buFont typeface="Arial" charset="0"/>
              <a:buNone/>
              <a:defRPr/>
            </a:pPr>
            <a:r>
              <a:rPr lang="nl-NL" sz="2600" dirty="0"/>
              <a:t>Afschrijving per jaar=    aanschafprijs-restwaarde</a:t>
            </a:r>
          </a:p>
          <a:p>
            <a:pPr>
              <a:buFont typeface="Arial" charset="0"/>
              <a:buNone/>
              <a:defRPr/>
            </a:pPr>
            <a:r>
              <a:rPr lang="nl-NL" sz="2600" dirty="0"/>
              <a:t>				--------------------------------------------------</a:t>
            </a:r>
          </a:p>
          <a:p>
            <a:pPr>
              <a:buFont typeface="Arial" charset="0"/>
              <a:buNone/>
              <a:defRPr/>
            </a:pPr>
            <a:r>
              <a:rPr lang="nl-NL" sz="2600" dirty="0"/>
              <a:t>				</a:t>
            </a:r>
            <a:r>
              <a:rPr lang="nl-NL" sz="2600" dirty="0" smtClean="0"/>
              <a:t>     aantal </a:t>
            </a:r>
            <a:r>
              <a:rPr lang="nl-NL" sz="2600" dirty="0"/>
              <a:t>gebruiksjaren</a:t>
            </a:r>
          </a:p>
          <a:p>
            <a:pPr marL="0" indent="0">
              <a:buNone/>
            </a:pPr>
            <a:endParaRPr lang="nl-NL" sz="2600" dirty="0" smtClean="0"/>
          </a:p>
        </p:txBody>
      </p:sp>
    </p:spTree>
    <p:extLst>
      <p:ext uri="{BB962C8B-B14F-4D97-AF65-F5344CB8AC3E}">
        <p14:creationId xmlns:p14="http://schemas.microsoft.com/office/powerpoint/2010/main" val="30751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Oefening afschrijving</a:t>
            </a:r>
            <a:br>
              <a:rPr lang="nl-NL" dirty="0" smtClean="0"/>
            </a:br>
            <a:r>
              <a:rPr lang="nl-NL" sz="1400" dirty="0" smtClean="0"/>
              <a:t>Groene tabel pagina 165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machine is aangeschaft voor €10.000,- De machine gaat 5 jaar mee en heeft dan een restwaarde van €1.000,-</a:t>
            </a:r>
          </a:p>
          <a:p>
            <a:r>
              <a:rPr lang="nl-NL" dirty="0" smtClean="0"/>
              <a:t>Bereken de afschrijving per jaar</a:t>
            </a:r>
          </a:p>
        </p:txBody>
      </p:sp>
    </p:spTree>
    <p:extLst>
      <p:ext uri="{BB962C8B-B14F-4D97-AF65-F5344CB8AC3E}">
        <p14:creationId xmlns:p14="http://schemas.microsoft.com/office/powerpoint/2010/main" val="4900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210</Words>
  <Application>Microsoft Office PowerPoint</Application>
  <PresentationFormat>Diavoorstelling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Economie hoofdstuk 6</vt:lpstr>
      <vt:lpstr>Wat gaan wij vandaag doen?</vt:lpstr>
      <vt:lpstr>Btw berekenen en bepalen consumentenprijs</vt:lpstr>
      <vt:lpstr>Oefenen belasting toegevoegde waarde Groene tabel pagina 160</vt:lpstr>
      <vt:lpstr>PowerPoint-presentatie</vt:lpstr>
      <vt:lpstr>En nu omgekeerd</vt:lpstr>
      <vt:lpstr>PowerPoint-presentatie</vt:lpstr>
      <vt:lpstr>Afschrijving</vt:lpstr>
      <vt:lpstr>Oefening afschrijving Groene tabel pagina 165</vt:lpstr>
      <vt:lpstr>Opgaven 16, 19 en 21</vt:lpstr>
    </vt:vector>
  </TitlesOfParts>
  <Company>Vinny27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Economie hoofdstuk 6</dc:title>
  <dc:creator>fokko jongsma</dc:creator>
  <cp:lastModifiedBy>fokko jongsma</cp:lastModifiedBy>
  <cp:revision>6</cp:revision>
  <dcterms:created xsi:type="dcterms:W3CDTF">2014-03-24T17:49:44Z</dcterms:created>
  <dcterms:modified xsi:type="dcterms:W3CDTF">2014-03-24T18:46:00Z</dcterms:modified>
</cp:coreProperties>
</file>